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  <p:embeddedFont>
      <p:font typeface="Lexend Medium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exendMedium-regular.fntdata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exend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1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0" name="Google Shape;60;p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1" name="Google Shape;61;p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63;p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4" name="Google Shape;64;p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8" name="Google Shape;68;p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" name="Google Shape;72;p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5" name="Google Shape;95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3" name="Google Shape;103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6" name="Google Shape;116;p9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7" name="Google Shape;117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1" name="Google Shape;121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" name="Google Shape;127;p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1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004150" y="497124"/>
            <a:ext cx="71367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849"/>
              <a:buNone/>
            </a:pPr>
            <a:r>
              <a:rPr b="0" lang="en-GB">
                <a:latin typeface="Lexend Medium"/>
                <a:ea typeface="Lexend Medium"/>
                <a:cs typeface="Lexend Medium"/>
                <a:sym typeface="Lexend Medium"/>
              </a:rPr>
              <a:t>Book recommendation system-PPT</a:t>
            </a:r>
            <a:endParaRPr b="0" sz="4955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Team 6: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2.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3.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-GB"/>
              <a:t>5.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21801" l="12393" r="37829" t="31363"/>
          <a:stretch/>
        </p:blipFill>
        <p:spPr>
          <a:xfrm>
            <a:off x="454100" y="1659275"/>
            <a:ext cx="3626275" cy="32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5760720" y="2537460"/>
            <a:ext cx="2494830" cy="16197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TEAM 6: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1.M. Lakshmi Manasa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2. K.Dinesh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3. Nehal Sonkusare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4. P. Koushik Kumar Reddy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5.  Mansi Bhagwat Ghive</a:t>
            </a:r>
            <a:endParaRPr b="0" i="0" sz="1300" u="none" cap="none" strike="noStrike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/>
          <p:nvPr/>
        </p:nvSpPr>
        <p:spPr>
          <a:xfrm>
            <a:off x="673393" y="399245"/>
            <a:ext cx="1669961" cy="8714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Heat map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22"/>
          <p:cNvCxnSpPr/>
          <p:nvPr/>
        </p:nvCxnSpPr>
        <p:spPr>
          <a:xfrm>
            <a:off x="4121239" y="386366"/>
            <a:ext cx="19318" cy="4539803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22"/>
          <p:cNvSpPr txBox="1"/>
          <p:nvPr/>
        </p:nvSpPr>
        <p:spPr>
          <a:xfrm>
            <a:off x="4370832" y="548640"/>
            <a:ext cx="4468368" cy="5815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report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are right skewed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number of users are in between the age of 20-40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Harry Potter and the chambers of Secrets  books by J K Rowling is identified as the most underrated book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Stephen King wrote the highest number of books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Ballentine books Published highest number of books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(99)" id="377" name="Google Shape;377;p22"/>
          <p:cNvPicPr preferRelativeResize="0"/>
          <p:nvPr/>
        </p:nvPicPr>
        <p:blipFill rotWithShape="1">
          <a:blip r:embed="rId3">
            <a:alphaModFix/>
          </a:blip>
          <a:srcRect b="5146" l="17680" r="27535" t="26444"/>
          <a:stretch/>
        </p:blipFill>
        <p:spPr>
          <a:xfrm>
            <a:off x="385445" y="1667510"/>
            <a:ext cx="3564255" cy="238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/>
          <p:nvPr/>
        </p:nvSpPr>
        <p:spPr>
          <a:xfrm>
            <a:off x="2354581" y="178265"/>
            <a:ext cx="4282440" cy="10485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Popularity based Recommenders system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7036" y="1371600"/>
            <a:ext cx="4581924" cy="2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 txBox="1"/>
          <p:nvPr/>
        </p:nvSpPr>
        <p:spPr>
          <a:xfrm>
            <a:off x="2484120" y="4160520"/>
            <a:ext cx="44043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no. of Ratings top 10 popular books are  been filtered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365760" y="1805940"/>
            <a:ext cx="16514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Filters used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of ratings &gt;200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2354581" y="178265"/>
            <a:ext cx="4282440" cy="10485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 based collaborative filterings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1413902"/>
            <a:ext cx="5578158" cy="34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4"/>
          <p:cNvSpPr txBox="1"/>
          <p:nvPr/>
        </p:nvSpPr>
        <p:spPr>
          <a:xfrm>
            <a:off x="5524500" y="1973580"/>
            <a:ext cx="31623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Similarity sores have been generated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recommended books using cosine Similarity, and based on these scores , The related books are displayed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/>
          <p:nvPr/>
        </p:nvSpPr>
        <p:spPr>
          <a:xfrm>
            <a:off x="2354581" y="178265"/>
            <a:ext cx="4282440" cy="10485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based collaborative filterings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43200" y="-1318260"/>
            <a:ext cx="14630400" cy="7780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103)" id="399" name="Google Shape;399;p25"/>
          <p:cNvPicPr preferRelativeResize="0"/>
          <p:nvPr/>
        </p:nvPicPr>
        <p:blipFill rotWithShape="1">
          <a:blip r:embed="rId4">
            <a:alphaModFix/>
          </a:blip>
          <a:srcRect b="7049" l="20236" r="14339" t="27728"/>
          <a:stretch/>
        </p:blipFill>
        <p:spPr>
          <a:xfrm>
            <a:off x="1273810" y="1808480"/>
            <a:ext cx="6704330" cy="375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(112)" id="404" name="Google Shape;404;p26"/>
          <p:cNvPicPr preferRelativeResize="0"/>
          <p:nvPr/>
        </p:nvPicPr>
        <p:blipFill rotWithShape="1">
          <a:blip r:embed="rId3">
            <a:alphaModFix/>
          </a:blip>
          <a:srcRect b="60118" l="20794" r="34166" t="31321"/>
          <a:stretch/>
        </p:blipFill>
        <p:spPr>
          <a:xfrm>
            <a:off x="1700784" y="293370"/>
            <a:ext cx="4118356" cy="566166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Screenshot (115)" id="405" name="Google Shape;405;p26"/>
          <p:cNvPicPr preferRelativeResize="0"/>
          <p:nvPr/>
        </p:nvPicPr>
        <p:blipFill rotWithShape="1">
          <a:blip r:embed="rId4">
            <a:alphaModFix/>
          </a:blip>
          <a:srcRect b="4777" l="20167" r="39361" t="57493"/>
          <a:stretch/>
        </p:blipFill>
        <p:spPr>
          <a:xfrm>
            <a:off x="1274064" y="1216786"/>
            <a:ext cx="5284470" cy="244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/>
          <p:nvPr/>
        </p:nvSpPr>
        <p:spPr>
          <a:xfrm>
            <a:off x="2333799" y="164410"/>
            <a:ext cx="4282440" cy="10485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381000" y="498763"/>
            <a:ext cx="1316182" cy="5126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filtering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2078180" y="3165762"/>
            <a:ext cx="865909" cy="3186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SVD++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443344" y="1440872"/>
            <a:ext cx="1233053" cy="50569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based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353291" y="2237510"/>
            <a:ext cx="1399310" cy="49183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Matrix factorization(SVD)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415637" y="3068783"/>
            <a:ext cx="1281542" cy="5714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 recommendation systems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2078181" y="3685308"/>
            <a:ext cx="865911" cy="33943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Slopeone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2085108" y="2556165"/>
            <a:ext cx="914401" cy="38100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NMF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7"/>
          <p:cNvCxnSpPr>
            <a:stCxn id="411" idx="2"/>
            <a:endCxn id="413" idx="0"/>
          </p:cNvCxnSpPr>
          <p:nvPr/>
        </p:nvCxnSpPr>
        <p:spPr>
          <a:xfrm>
            <a:off x="1039091" y="1011381"/>
            <a:ext cx="20700" cy="4296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9" name="Google Shape;419;p27"/>
          <p:cNvCxnSpPr>
            <a:stCxn id="413" idx="2"/>
            <a:endCxn id="414" idx="0"/>
          </p:cNvCxnSpPr>
          <p:nvPr/>
        </p:nvCxnSpPr>
        <p:spPr>
          <a:xfrm flipH="1">
            <a:off x="1052971" y="1946565"/>
            <a:ext cx="6900" cy="2910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0" name="Google Shape;420;p27"/>
          <p:cNvCxnSpPr>
            <a:stCxn id="414" idx="2"/>
            <a:endCxn id="415" idx="0"/>
          </p:cNvCxnSpPr>
          <p:nvPr/>
        </p:nvCxnSpPr>
        <p:spPr>
          <a:xfrm>
            <a:off x="1052946" y="2729345"/>
            <a:ext cx="3600" cy="3393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1" name="Google Shape;421;p27"/>
          <p:cNvCxnSpPr>
            <a:stCxn id="415" idx="3"/>
            <a:endCxn id="417" idx="1"/>
          </p:cNvCxnSpPr>
          <p:nvPr/>
        </p:nvCxnSpPr>
        <p:spPr>
          <a:xfrm flipH="1" rot="10800000">
            <a:off x="1697179" y="2746732"/>
            <a:ext cx="387900" cy="6078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2" name="Google Shape;422;p27"/>
          <p:cNvCxnSpPr>
            <a:stCxn id="415" idx="3"/>
            <a:endCxn id="412" idx="1"/>
          </p:cNvCxnSpPr>
          <p:nvPr/>
        </p:nvCxnSpPr>
        <p:spPr>
          <a:xfrm flipH="1" rot="10800000">
            <a:off x="1697179" y="3325132"/>
            <a:ext cx="381000" cy="294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3" name="Google Shape;423;p27"/>
          <p:cNvCxnSpPr>
            <a:stCxn id="415" idx="3"/>
            <a:endCxn id="416" idx="1"/>
          </p:cNvCxnSpPr>
          <p:nvPr/>
        </p:nvCxnSpPr>
        <p:spPr>
          <a:xfrm>
            <a:off x="1697179" y="3354532"/>
            <a:ext cx="381000" cy="5004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4" name="Google Shape;424;p27"/>
          <p:cNvSpPr/>
          <p:nvPr/>
        </p:nvSpPr>
        <p:spPr>
          <a:xfrm>
            <a:off x="374074" y="4322618"/>
            <a:ext cx="1281542" cy="5714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7"/>
          <p:cNvCxnSpPr>
            <a:endCxn id="424" idx="0"/>
          </p:cNvCxnSpPr>
          <p:nvPr/>
        </p:nvCxnSpPr>
        <p:spPr>
          <a:xfrm flipH="1">
            <a:off x="1014845" y="3588218"/>
            <a:ext cx="10500" cy="7344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6" name="Google Shape;426;p27"/>
          <p:cNvSpPr/>
          <p:nvPr/>
        </p:nvSpPr>
        <p:spPr>
          <a:xfrm>
            <a:off x="1995054" y="4696690"/>
            <a:ext cx="865911" cy="33943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1988126" y="4232563"/>
            <a:ext cx="865911" cy="33943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27"/>
          <p:cNvCxnSpPr>
            <a:stCxn id="424" idx="3"/>
            <a:endCxn id="427" idx="1"/>
          </p:cNvCxnSpPr>
          <p:nvPr/>
        </p:nvCxnSpPr>
        <p:spPr>
          <a:xfrm flipH="1" rot="10800000">
            <a:off x="1655616" y="4402268"/>
            <a:ext cx="332400" cy="2061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9" name="Google Shape;429;p27"/>
          <p:cNvCxnSpPr>
            <a:stCxn id="424" idx="3"/>
            <a:endCxn id="426" idx="1"/>
          </p:cNvCxnSpPr>
          <p:nvPr/>
        </p:nvCxnSpPr>
        <p:spPr>
          <a:xfrm>
            <a:off x="1655616" y="4608368"/>
            <a:ext cx="339300" cy="258000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30" name="Google Shape;430;p27"/>
          <p:cNvSpPr/>
          <p:nvPr/>
        </p:nvSpPr>
        <p:spPr>
          <a:xfrm>
            <a:off x="5826529" y="1540626"/>
            <a:ext cx="2507674" cy="86591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8885"/>
              </a:gs>
              <a:gs pos="35000">
                <a:srgbClr val="FFAAAA"/>
              </a:gs>
              <a:gs pos="100000">
                <a:srgbClr val="FFDBDB"/>
              </a:gs>
            </a:gsLst>
            <a:lin ang="16200000" scaled="0"/>
          </a:gradFill>
          <a:ln cap="flat" cmpd="sng" w="9525">
            <a:solidFill>
              <a:srgbClr val="FB54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Tabular representation of RMSE and MAE of different collaborative filtering algorithms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4981" y="2723799"/>
            <a:ext cx="3168218" cy="212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>
            <a:off x="2492394" y="1927205"/>
            <a:ext cx="36471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GB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5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92" y="1066799"/>
            <a:ext cx="6915168" cy="394266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8"/>
          <p:cNvSpPr/>
          <p:nvPr/>
        </p:nvSpPr>
        <p:spPr>
          <a:xfrm>
            <a:off x="1363980" y="146166"/>
            <a:ext cx="6332220" cy="77585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8885"/>
              </a:gs>
              <a:gs pos="35000">
                <a:srgbClr val="FFAAAA"/>
              </a:gs>
              <a:gs pos="100000">
                <a:srgbClr val="FFDBDB"/>
              </a:gs>
            </a:gsLst>
            <a:lin ang="16200000" scaled="0"/>
          </a:gradFill>
          <a:ln cap="flat" cmpd="sng" w="9525">
            <a:solidFill>
              <a:srgbClr val="FB545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Graphical representation of RMSE nad MAE of different collaborative filtering algorithms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"/>
          <p:cNvSpPr txBox="1"/>
          <p:nvPr/>
        </p:nvSpPr>
        <p:spPr>
          <a:xfrm>
            <a:off x="335280" y="304800"/>
            <a:ext cx="8493760" cy="7109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report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are right skewed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number of users are in between the age of 20-40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Harry Potter and the chambers of Secrets  books by J K Rowling is identified as the most underrated book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Stephen King wrote the highest number of books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Ballentine books Published highest number of books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Book-Ratings are negatively distributed with median rating of 8.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squared error of model SVD is 0.31 and mean absolute error is 0.21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squared error of model NMF is 0.34 and mean absolute error is 0.24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mean squared error of model SlopeOne is 0.39 and mean absolute error is 0.27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SVD++ is the best recommendation model with root mean squared error of 0.30 and mean absolute error of 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" y="1174173"/>
            <a:ext cx="4357255" cy="396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1242" y="1170941"/>
            <a:ext cx="4602758" cy="397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/>
          <p:nvPr/>
        </p:nvSpPr>
        <p:spPr>
          <a:xfrm>
            <a:off x="2354811" y="132080"/>
            <a:ext cx="4150130" cy="9150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streamlit we have deployed our application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/>
          <p:nvPr/>
        </p:nvSpPr>
        <p:spPr>
          <a:xfrm>
            <a:off x="2334491" y="145473"/>
            <a:ext cx="4150130" cy="9150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DEPLOYMENT INTERFACE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939" y="1305786"/>
            <a:ext cx="6960061" cy="31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832850"/>
            <a:ext cx="70305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0000"/>
                </a:solidFill>
              </a:rPr>
              <a:t>Content used 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394854" y="1740668"/>
            <a:ext cx="4893850" cy="2467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1.Project Architecture.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2.Project Goal.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3.Dataset Details.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4. Data Pre-processing and EDA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5.Visualization.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6. Model building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60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7. Model deployment</a:t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b="7437" l="30974" r="30896" t="14019"/>
          <a:stretch/>
        </p:blipFill>
        <p:spPr>
          <a:xfrm>
            <a:off x="5545125" y="345250"/>
            <a:ext cx="3100176" cy="40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/>
          <p:nvPr/>
        </p:nvSpPr>
        <p:spPr>
          <a:xfrm>
            <a:off x="2232891" y="247073"/>
            <a:ext cx="4150130" cy="9150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 IN THE PROJECT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436880" y="1425962"/>
            <a:ext cx="811784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Start, We face difficulty with the dataset ,we have three datasets in that multiple columns are interlinked with each other.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that pre-processed data we found the relationship between variables. EDA is an interesting part but the selection of variables and making more effective visualization is quite a tough task.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most difficult task for the team to build an accurate model and to evaluate we used SVD(SVD++, NMF) and Slopeone to get RMSE and MAE Values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deployment, we learned streamlit and Python for making a good interface. It takes time and continuous discussion in the team and we did make a great app page.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/>
          <p:nvPr/>
        </p:nvSpPr>
        <p:spPr>
          <a:xfrm>
            <a:off x="2656986" y="1988165"/>
            <a:ext cx="36471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400" u="none" cap="none" strike="noStrike"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1787325" y="732775"/>
            <a:ext cx="5848092" cy="74147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                          Datasets</a:t>
            </a:r>
            <a:endParaRPr b="0" i="0" sz="13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Import libraries</a:t>
            </a:r>
            <a:endParaRPr b="0" i="0" sz="15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"/>
              <a:buChar char="●"/>
            </a:pPr>
            <a:r>
              <a:rPr b="0" i="0" lang="en-GB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Read the datasets </a:t>
            </a:r>
            <a:endParaRPr b="0" i="0" sz="15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648225" y="86875"/>
            <a:ext cx="739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200"/>
              <a:buFont typeface="Nunito"/>
              <a:buAutoNum type="arabicPeriod"/>
            </a:pPr>
            <a:r>
              <a:rPr b="1" i="0" lang="en-GB" sz="2200" u="sng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Project Architecture</a:t>
            </a:r>
            <a:endParaRPr b="1" i="0" sz="2300" u="sng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746250" y="1677726"/>
            <a:ext cx="5930280" cy="78510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2080875" y="1691500"/>
            <a:ext cx="706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              </a:t>
            </a:r>
            <a:r>
              <a:rPr b="0" i="0" lang="en-GB" sz="13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Data cleaning</a:t>
            </a:r>
            <a:endParaRPr b="0" i="0" sz="13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Missing Value Treatment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Checking duplicates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1846025" y="2700724"/>
            <a:ext cx="5930280" cy="98517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Data preprocessing/EDA</a:t>
            </a:r>
            <a:endParaRPr b="0" i="0" sz="14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Rename Column names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Changes in the inappropriate blank values Construct an Extra column for the location,correlation</a:t>
            </a:r>
            <a:endParaRPr b="0" i="0" sz="1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the column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1960500" y="4003650"/>
            <a:ext cx="5701320" cy="78510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2339250" y="3903600"/>
            <a:ext cx="6937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               Data Visualization</a:t>
            </a:r>
            <a:endParaRPr b="0" i="0" sz="13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Numerical Data Visualization,Heatmap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Barth Chart,Pie Chart,Bar Graph,Histogram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b="0" i="0" lang="en-GB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Outliers Detection through Boxplot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3">
            <a:alphaModFix/>
          </a:blip>
          <a:srcRect b="32784" l="20703" r="48088" t="18126"/>
          <a:stretch/>
        </p:blipFill>
        <p:spPr>
          <a:xfrm>
            <a:off x="6250225" y="712125"/>
            <a:ext cx="1197274" cy="7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 rotWithShape="1">
          <a:blip r:embed="rId4">
            <a:alphaModFix/>
          </a:blip>
          <a:srcRect b="19543" l="21441" r="41923" t="21778"/>
          <a:stretch/>
        </p:blipFill>
        <p:spPr>
          <a:xfrm>
            <a:off x="6250224" y="1665700"/>
            <a:ext cx="982349" cy="85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5">
            <a:alphaModFix/>
          </a:blip>
          <a:srcRect b="19772" l="21958" r="55919" t="41871"/>
          <a:stretch/>
        </p:blipFill>
        <p:spPr>
          <a:xfrm>
            <a:off x="6883825" y="2680125"/>
            <a:ext cx="892474" cy="9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6">
            <a:alphaModFix/>
          </a:blip>
          <a:srcRect b="21145" l="32775" r="40768" t="38445"/>
          <a:stretch/>
        </p:blipFill>
        <p:spPr>
          <a:xfrm>
            <a:off x="6250225" y="3973276"/>
            <a:ext cx="982349" cy="8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 txBox="1"/>
          <p:nvPr/>
        </p:nvSpPr>
        <p:spPr>
          <a:xfrm>
            <a:off x="1189950" y="251300"/>
            <a:ext cx="676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GB" sz="2600" u="sng" cap="none" strike="noStrike">
                <a:solidFill>
                  <a:schemeClr val="accent6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2. Project goal</a:t>
            </a:r>
            <a:endParaRPr b="0" i="0" sz="2600" u="sng" cap="none" strike="noStrike">
              <a:solidFill>
                <a:schemeClr val="accent6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1681625" y="1161088"/>
            <a:ext cx="676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6A5A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1893000" y="1331675"/>
            <a:ext cx="676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The main objective is to create a recommendation system to recommend relevant books to users based on popularity and user interests.</a:t>
            </a:r>
            <a:endParaRPr b="0" i="0" sz="2400" u="none" cap="none" strike="noStrike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/>
        </p:nvSpPr>
        <p:spPr>
          <a:xfrm>
            <a:off x="1528950" y="0"/>
            <a:ext cx="676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GB" sz="2900" u="none" cap="none" strike="noStrike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3.Dataset Details</a:t>
            </a:r>
            <a:endParaRPr b="1" i="0" sz="2900" u="none" cap="none" strike="noStrike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1317575" y="631200"/>
            <a:ext cx="6764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The dataset is comprised of 3 csv files: Users, Books, Ratings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Users_dataset: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User-ID(unique for each user)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Location(contains city,state and country separated by commas)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Age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★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Shape of Dataset -(278858,3)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Books_dataset: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ISBN(unique for each book)                           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image-URL-S ,M,L         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Book-Title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Book-Author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Year-of-Publication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Publisher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★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Shape of Dataset-(271360,8)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Ratings_dataset: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User-ID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ISBN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●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Book-Rating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400"/>
              <a:buFont typeface="Nunito"/>
              <a:buChar char="★"/>
            </a:pPr>
            <a:r>
              <a:rPr b="0" i="0" lang="en-GB" sz="1400" u="none" cap="none" strike="noStrike">
                <a:solidFill>
                  <a:srgbClr val="3C78D8"/>
                </a:solidFill>
                <a:latin typeface="Nunito"/>
                <a:ea typeface="Nunito"/>
                <a:cs typeface="Nunito"/>
                <a:sym typeface="Nunito"/>
              </a:rPr>
              <a:t>Shape of Dataset-(1149780,3)</a:t>
            </a:r>
            <a:endParaRPr b="0" i="0" sz="1400" u="none" cap="none" strike="noStrike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/>
        </p:nvSpPr>
        <p:spPr>
          <a:xfrm>
            <a:off x="1681625" y="63425"/>
            <a:ext cx="676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4. Data Preprocessing and EDA</a:t>
            </a:r>
            <a:endParaRPr b="0" i="0" sz="2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18564" y="785611"/>
            <a:ext cx="2150772" cy="1918953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Merged 3 datasets.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Column names:</a:t>
            </a:r>
            <a:endParaRPr b="1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'User_ID', 'Location', 'Age', 'ISBN', 'Book_Rating', 'Book_Title', 'Book_Author', 'Year_Of_Publication', 'Publisher'], dtype='object'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3103809" y="766292"/>
            <a:ext cx="1751527" cy="1886756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Droped “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Image-URL-S', 'Image-URL-M', 'Image-URL-L” from merged_df  dataset and replaced “country” by “location”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5203065" y="798492"/>
            <a:ext cx="1732686" cy="1924432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Identification and removal of null values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7121539" y="854300"/>
            <a:ext cx="1732686" cy="1924432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Correlation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Screenshot (100)" id="325" name="Google Shape;325;p18"/>
          <p:cNvPicPr preferRelativeResize="0"/>
          <p:nvPr/>
        </p:nvPicPr>
        <p:blipFill rotWithShape="1">
          <a:blip r:embed="rId3">
            <a:alphaModFix/>
          </a:blip>
          <a:srcRect b="14506" l="19576" r="51000" t="55926"/>
          <a:stretch/>
        </p:blipFill>
        <p:spPr>
          <a:xfrm>
            <a:off x="141605" y="2779395"/>
            <a:ext cx="2861310" cy="1617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101)" id="326" name="Google Shape;326;p18"/>
          <p:cNvPicPr preferRelativeResize="0"/>
          <p:nvPr/>
        </p:nvPicPr>
        <p:blipFill rotWithShape="1">
          <a:blip r:embed="rId4">
            <a:alphaModFix/>
          </a:blip>
          <a:srcRect b="37654" l="20097" r="51778" t="30580"/>
          <a:stretch/>
        </p:blipFill>
        <p:spPr>
          <a:xfrm>
            <a:off x="3002915" y="2726055"/>
            <a:ext cx="2571750" cy="1672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102)" id="327" name="Google Shape;327;p18"/>
          <p:cNvPicPr preferRelativeResize="0"/>
          <p:nvPr/>
        </p:nvPicPr>
        <p:blipFill rotWithShape="1">
          <a:blip r:embed="rId5">
            <a:alphaModFix/>
          </a:blip>
          <a:srcRect b="28593" l="20264" r="43666" t="54037"/>
          <a:stretch/>
        </p:blipFill>
        <p:spPr>
          <a:xfrm>
            <a:off x="5253355" y="3115310"/>
            <a:ext cx="3298190" cy="89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/>
        </p:nvSpPr>
        <p:spPr>
          <a:xfrm>
            <a:off x="2247363" y="315532"/>
            <a:ext cx="37541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5. Visualizations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465784" y="890789"/>
            <a:ext cx="1498243" cy="751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Boxplot(outliers identification)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515155" y="3863662"/>
            <a:ext cx="1860997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has positive skewness so we use mean to fill the nan values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19"/>
          <p:cNvCxnSpPr/>
          <p:nvPr/>
        </p:nvCxnSpPr>
        <p:spPr>
          <a:xfrm>
            <a:off x="3142445" y="779172"/>
            <a:ext cx="25758" cy="4185633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19"/>
          <p:cNvSpPr/>
          <p:nvPr/>
        </p:nvSpPr>
        <p:spPr>
          <a:xfrm>
            <a:off x="3483733" y="875763"/>
            <a:ext cx="1498243" cy="751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3457978" y="3786388"/>
            <a:ext cx="21636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number of users are in between the age of 20-40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19"/>
          <p:cNvCxnSpPr/>
          <p:nvPr/>
        </p:nvCxnSpPr>
        <p:spPr>
          <a:xfrm>
            <a:off x="6005848" y="764147"/>
            <a:ext cx="25758" cy="4185633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19"/>
          <p:cNvSpPr/>
          <p:nvPr/>
        </p:nvSpPr>
        <p:spPr>
          <a:xfrm>
            <a:off x="6417971" y="867176"/>
            <a:ext cx="1669961" cy="8714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10 Publishers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6415790" y="3863939"/>
            <a:ext cx="2123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Ballentine books Published highest number of books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(89)" id="341" name="Google Shape;341;p19"/>
          <p:cNvPicPr preferRelativeResize="0"/>
          <p:nvPr/>
        </p:nvPicPr>
        <p:blipFill rotWithShape="1">
          <a:blip r:embed="rId3">
            <a:alphaModFix/>
          </a:blip>
          <a:srcRect b="24876" l="18542" r="54451" t="41321"/>
          <a:stretch/>
        </p:blipFill>
        <p:spPr>
          <a:xfrm>
            <a:off x="426720" y="1906270"/>
            <a:ext cx="2563495" cy="1706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90)" id="342" name="Google Shape;342;p19"/>
          <p:cNvPicPr preferRelativeResize="0"/>
          <p:nvPr/>
        </p:nvPicPr>
        <p:blipFill rotWithShape="1">
          <a:blip r:embed="rId4">
            <a:alphaModFix/>
          </a:blip>
          <a:srcRect b="27383" l="20785" r="48846" t="41173"/>
          <a:stretch/>
        </p:blipFill>
        <p:spPr>
          <a:xfrm>
            <a:off x="3486785" y="1957070"/>
            <a:ext cx="246126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91)" id="343" name="Google Shape;343;p19"/>
          <p:cNvPicPr preferRelativeResize="0"/>
          <p:nvPr/>
        </p:nvPicPr>
        <p:blipFill rotWithShape="1">
          <a:blip r:embed="rId5">
            <a:alphaModFix/>
          </a:blip>
          <a:srcRect b="8740" l="20353" r="15192" t="38049"/>
          <a:stretch/>
        </p:blipFill>
        <p:spPr>
          <a:xfrm>
            <a:off x="6266815" y="2329815"/>
            <a:ext cx="2667635" cy="128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/>
          <p:nvPr/>
        </p:nvSpPr>
        <p:spPr>
          <a:xfrm>
            <a:off x="319825" y="551645"/>
            <a:ext cx="1669961" cy="8714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10 Authors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321973" y="3774144"/>
            <a:ext cx="2123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Stephen King wrote the highest number of books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20"/>
          <p:cNvCxnSpPr/>
          <p:nvPr/>
        </p:nvCxnSpPr>
        <p:spPr>
          <a:xfrm>
            <a:off x="3361386" y="341290"/>
            <a:ext cx="19318" cy="4539803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20"/>
          <p:cNvSpPr/>
          <p:nvPr/>
        </p:nvSpPr>
        <p:spPr>
          <a:xfrm>
            <a:off x="3586764" y="579549"/>
            <a:ext cx="1498243" cy="751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Distribution plot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3655455" y="3990304"/>
            <a:ext cx="212380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age distribution is in between 20-40 with density 0.14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0"/>
          <p:cNvCxnSpPr/>
          <p:nvPr/>
        </p:nvCxnSpPr>
        <p:spPr>
          <a:xfrm>
            <a:off x="6201177" y="328411"/>
            <a:ext cx="37027" cy="4651742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20"/>
          <p:cNvSpPr/>
          <p:nvPr/>
        </p:nvSpPr>
        <p:spPr>
          <a:xfrm>
            <a:off x="6436108" y="623551"/>
            <a:ext cx="1498243" cy="75126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Pie-chart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6551055" y="4122384"/>
            <a:ext cx="2123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of the users are from USA(80%)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(92)" id="356" name="Google Shape;356;p20"/>
          <p:cNvPicPr preferRelativeResize="0"/>
          <p:nvPr/>
        </p:nvPicPr>
        <p:blipFill rotWithShape="1">
          <a:blip r:embed="rId3">
            <a:alphaModFix/>
          </a:blip>
          <a:srcRect b="6531" l="19750" r="16228" t="42395"/>
          <a:stretch/>
        </p:blipFill>
        <p:spPr>
          <a:xfrm>
            <a:off x="0" y="1736725"/>
            <a:ext cx="319024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93)" id="357" name="Google Shape;357;p20"/>
          <p:cNvPicPr preferRelativeResize="0"/>
          <p:nvPr/>
        </p:nvPicPr>
        <p:blipFill rotWithShape="1">
          <a:blip r:embed="rId4">
            <a:alphaModFix/>
          </a:blip>
          <a:srcRect b="5097" l="19924" r="50568" t="61110"/>
          <a:stretch/>
        </p:blipFill>
        <p:spPr>
          <a:xfrm>
            <a:off x="3552190" y="1736725"/>
            <a:ext cx="2493010" cy="1737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95)" id="358" name="Google Shape;358;p20"/>
          <p:cNvPicPr preferRelativeResize="0"/>
          <p:nvPr/>
        </p:nvPicPr>
        <p:blipFill rotWithShape="1">
          <a:blip r:embed="rId5">
            <a:alphaModFix/>
          </a:blip>
          <a:srcRect b="19852" l="17938" r="55576" t="51135"/>
          <a:stretch/>
        </p:blipFill>
        <p:spPr>
          <a:xfrm>
            <a:off x="6334125" y="1736725"/>
            <a:ext cx="2421890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/>
          <p:nvPr/>
        </p:nvSpPr>
        <p:spPr>
          <a:xfrm>
            <a:off x="319825" y="551645"/>
            <a:ext cx="1669961" cy="8714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Graphical representation of Most famous books 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321972" y="3773509"/>
            <a:ext cx="2653047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Harry Potter and the chambers of Secrets  books by J K Rowling is identified as the most underrated book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21"/>
          <p:cNvCxnSpPr/>
          <p:nvPr/>
        </p:nvCxnSpPr>
        <p:spPr>
          <a:xfrm>
            <a:off x="4121239" y="386366"/>
            <a:ext cx="19318" cy="4539803"/>
          </a:xfrm>
          <a:prstGeom prst="straightConnector1">
            <a:avLst/>
          </a:prstGeom>
          <a:noFill/>
          <a:ln cap="flat" cmpd="sng" w="9525">
            <a:solidFill>
              <a:srgbClr val="0761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21"/>
          <p:cNvSpPr/>
          <p:nvPr/>
        </p:nvSpPr>
        <p:spPr>
          <a:xfrm>
            <a:off x="4657859" y="549499"/>
            <a:ext cx="1669961" cy="87147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48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 distribution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4640688" y="4080455"/>
            <a:ext cx="26530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more than 6,00,000 books identified as 0 rating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shot (96)" id="368" name="Google Shape;368;p21"/>
          <p:cNvPicPr preferRelativeResize="0"/>
          <p:nvPr/>
        </p:nvPicPr>
        <p:blipFill rotWithShape="1">
          <a:blip r:embed="rId3">
            <a:alphaModFix/>
          </a:blip>
          <a:srcRect b="14073" l="19750" r="25721" t="40864"/>
          <a:stretch/>
        </p:blipFill>
        <p:spPr>
          <a:xfrm>
            <a:off x="111760" y="1667510"/>
            <a:ext cx="4016375" cy="1986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97)" id="369" name="Google Shape;369;p21"/>
          <p:cNvPicPr preferRelativeResize="0"/>
          <p:nvPr/>
        </p:nvPicPr>
        <p:blipFill rotWithShape="1">
          <a:blip r:embed="rId4">
            <a:alphaModFix/>
          </a:blip>
          <a:srcRect b="31677" l="18542" r="49063" t="35185"/>
          <a:stretch/>
        </p:blipFill>
        <p:spPr>
          <a:xfrm>
            <a:off x="4382135" y="1667510"/>
            <a:ext cx="2962275" cy="170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